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embeddedFontLst>
    <p:embeddedFont>
      <p:font typeface="Merriweather"/>
      <p:regular r:id="rId16"/>
      <p:bold r:id="rId17"/>
      <p:italic r:id="rId18"/>
      <p:boldItalic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Merriweather-bold.fntdata"/><Relationship Id="rId16" Type="http://schemas.openxmlformats.org/officeDocument/2006/relationships/font" Target="fonts/Merriweather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Merriweather-boldItalic.fntdata"/><Relationship Id="rId6" Type="http://schemas.openxmlformats.org/officeDocument/2006/relationships/slide" Target="slides/slide1.xml"/><Relationship Id="rId18" Type="http://schemas.openxmlformats.org/officeDocument/2006/relationships/font" Target="fonts/Merriweather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dd5d3fe2be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dd5d3fe2be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d5d3fe2b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d5d3fe2b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dd5d3fe2be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dd5d3fe2be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dd5d3fe2b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dd5d3fe2b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dd5d3fe2be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dd5d3fe2be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df64ea5216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df64ea5216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df64ea5216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df64ea5216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dd5d3fe2be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dd5d3fe2be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dd5d3fe2be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dd5d3fe2be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9" Type="http://schemas.openxmlformats.org/officeDocument/2006/relationships/image" Target="../media/image11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5.png"/><Relationship Id="rId8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20" Type="http://schemas.openxmlformats.org/officeDocument/2006/relationships/image" Target="../media/image53.png"/><Relationship Id="rId11" Type="http://schemas.openxmlformats.org/officeDocument/2006/relationships/image" Target="../media/image49.png"/><Relationship Id="rId22" Type="http://schemas.openxmlformats.org/officeDocument/2006/relationships/image" Target="../media/image58.png"/><Relationship Id="rId10" Type="http://schemas.openxmlformats.org/officeDocument/2006/relationships/image" Target="../media/image38.png"/><Relationship Id="rId21" Type="http://schemas.openxmlformats.org/officeDocument/2006/relationships/image" Target="../media/image54.png"/><Relationship Id="rId13" Type="http://schemas.openxmlformats.org/officeDocument/2006/relationships/image" Target="../media/image46.png"/><Relationship Id="rId24" Type="http://schemas.openxmlformats.org/officeDocument/2006/relationships/image" Target="../media/image57.png"/><Relationship Id="rId12" Type="http://schemas.openxmlformats.org/officeDocument/2006/relationships/image" Target="../media/image42.png"/><Relationship Id="rId23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www.youtube.com/watch?v=ID0kIaLaGLQ" TargetMode="External"/><Relationship Id="rId4" Type="http://schemas.openxmlformats.org/officeDocument/2006/relationships/image" Target="../media/image36.jpg"/><Relationship Id="rId9" Type="http://schemas.openxmlformats.org/officeDocument/2006/relationships/image" Target="../media/image43.png"/><Relationship Id="rId15" Type="http://schemas.openxmlformats.org/officeDocument/2006/relationships/image" Target="../media/image48.png"/><Relationship Id="rId14" Type="http://schemas.openxmlformats.org/officeDocument/2006/relationships/image" Target="../media/image44.png"/><Relationship Id="rId17" Type="http://schemas.openxmlformats.org/officeDocument/2006/relationships/image" Target="../media/image51.png"/><Relationship Id="rId16" Type="http://schemas.openxmlformats.org/officeDocument/2006/relationships/image" Target="../media/image56.png"/><Relationship Id="rId5" Type="http://schemas.openxmlformats.org/officeDocument/2006/relationships/image" Target="../media/image45.png"/><Relationship Id="rId19" Type="http://schemas.openxmlformats.org/officeDocument/2006/relationships/image" Target="../media/image55.png"/><Relationship Id="rId6" Type="http://schemas.openxmlformats.org/officeDocument/2006/relationships/image" Target="../media/image39.png"/><Relationship Id="rId18" Type="http://schemas.openxmlformats.org/officeDocument/2006/relationships/image" Target="../media/image50.png"/><Relationship Id="rId7" Type="http://schemas.openxmlformats.org/officeDocument/2006/relationships/image" Target="../media/image41.png"/><Relationship Id="rId8" Type="http://schemas.openxmlformats.org/officeDocument/2006/relationships/image" Target="../media/image3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www.arena.it/en/arena-di-verona/news/riccardo-muti" TargetMode="External"/><Relationship Id="rId4" Type="http://schemas.openxmlformats.org/officeDocument/2006/relationships/image" Target="../media/image10.png"/><Relationship Id="rId5" Type="http://schemas.openxmlformats.org/officeDocument/2006/relationships/hyperlink" Target="http://www.youtube.com/watch?v=wA4luvqWJLM" TargetMode="External"/><Relationship Id="rId6" Type="http://schemas.openxmlformats.org/officeDocument/2006/relationships/image" Target="../media/image7.jpg"/><Relationship Id="rId7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18.png"/><Relationship Id="rId5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1.png"/><Relationship Id="rId10" Type="http://schemas.openxmlformats.org/officeDocument/2006/relationships/image" Target="../media/image16.png"/><Relationship Id="rId13" Type="http://schemas.openxmlformats.org/officeDocument/2006/relationships/image" Target="../media/image26.png"/><Relationship Id="rId1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youtube.com/watch?v=KB6PUwaXPIw" TargetMode="External"/><Relationship Id="rId4" Type="http://schemas.openxmlformats.org/officeDocument/2006/relationships/image" Target="../media/image17.jpg"/><Relationship Id="rId9" Type="http://schemas.openxmlformats.org/officeDocument/2006/relationships/image" Target="../media/image6.png"/><Relationship Id="rId15" Type="http://schemas.openxmlformats.org/officeDocument/2006/relationships/image" Target="../media/image23.png"/><Relationship Id="rId14" Type="http://schemas.openxmlformats.org/officeDocument/2006/relationships/image" Target="../media/image32.png"/><Relationship Id="rId5" Type="http://schemas.openxmlformats.org/officeDocument/2006/relationships/image" Target="../media/image27.png"/><Relationship Id="rId6" Type="http://schemas.openxmlformats.org/officeDocument/2006/relationships/image" Target="../media/image12.png"/><Relationship Id="rId7" Type="http://schemas.openxmlformats.org/officeDocument/2006/relationships/image" Target="../media/image19.png"/><Relationship Id="rId8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www.youtube.com/watch?v=B8k-FJ8qebo" TargetMode="External"/><Relationship Id="rId4" Type="http://schemas.openxmlformats.org/officeDocument/2006/relationships/image" Target="../media/image3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png"/><Relationship Id="rId4" Type="http://schemas.openxmlformats.org/officeDocument/2006/relationships/image" Target="../media/image47.png"/><Relationship Id="rId5" Type="http://schemas.openxmlformats.org/officeDocument/2006/relationships/image" Target="../media/image29.png"/><Relationship Id="rId6" Type="http://schemas.openxmlformats.org/officeDocument/2006/relationships/hyperlink" Target="http://www.youtube.com/watch?v=B8k-FJ8qebo" TargetMode="External"/><Relationship Id="rId7" Type="http://schemas.openxmlformats.org/officeDocument/2006/relationships/image" Target="../media/image3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0.png"/><Relationship Id="rId4" Type="http://schemas.openxmlformats.org/officeDocument/2006/relationships/image" Target="../media/image34.png"/><Relationship Id="rId5" Type="http://schemas.openxmlformats.org/officeDocument/2006/relationships/hyperlink" Target="http://www.youtube.com/watch?v=B8k-FJ8qebo" TargetMode="External"/><Relationship Id="rId6" Type="http://schemas.openxmlformats.org/officeDocument/2006/relationships/image" Target="../media/image3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www.youtube.com/watch?v=kq49bfsFmik" TargetMode="External"/><Relationship Id="rId4" Type="http://schemas.openxmlformats.org/officeDocument/2006/relationships/image" Target="../media/image2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www.youtube.com/watch?v=b65sxAjKsTY" TargetMode="External"/><Relationship Id="rId4" Type="http://schemas.openxmlformats.org/officeDocument/2006/relationships/image" Target="../media/image28.jpg"/><Relationship Id="rId5" Type="http://schemas.openxmlformats.org/officeDocument/2006/relationships/image" Target="../media/image25.png"/><Relationship Id="rId6" Type="http://schemas.openxmlformats.org/officeDocument/2006/relationships/image" Target="../media/image20.png"/><Relationship Id="rId7" Type="http://schemas.openxmlformats.org/officeDocument/2006/relationships/image" Target="../media/image24.png"/><Relationship Id="rId8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1E0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146312">
            <a:off x="154240" y="2173282"/>
            <a:ext cx="2860221" cy="125713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dashDot"/>
            <a:round/>
            <a:headEnd len="sm" w="sm" type="none"/>
            <a:tailEnd len="sm" w="sm" type="none"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1890300" y="130000"/>
            <a:ext cx="6036000" cy="15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Parliamo Italiano 12!</a:t>
            </a:r>
            <a:endParaRPr sz="4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I festival estivi</a:t>
            </a:r>
            <a:endParaRPr sz="4400"/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3203400" y="4059750"/>
            <a:ext cx="2885400" cy="8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879"/>
              <a:t>Cinzia Forasiepi</a:t>
            </a:r>
            <a:endParaRPr sz="1879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879"/>
              <a:t>And Sonoma Bach</a:t>
            </a:r>
            <a:endParaRPr sz="1879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879"/>
              <a:t>24 Giugno 2021</a:t>
            </a:r>
            <a:endParaRPr sz="1879"/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5850" y="3494275"/>
            <a:ext cx="2758575" cy="1544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dashDot"/>
            <a:round/>
            <a:headEnd len="sm" w="sm" type="none"/>
            <a:tailEnd len="sm" w="sm" type="none"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138" y="3466575"/>
            <a:ext cx="2867025" cy="16002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dashDot"/>
            <a:round/>
            <a:headEnd len="sm" w="sm" type="none"/>
            <a:tailEnd len="sm" w="sm" type="none"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799720">
            <a:off x="6126693" y="2049210"/>
            <a:ext cx="2335589" cy="155423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dashDot"/>
            <a:round/>
            <a:headEnd len="sm" w="sm" type="none"/>
            <a:tailEnd len="sm" w="sm" type="none"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47325" y="2690350"/>
            <a:ext cx="2246175" cy="12578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dashDot"/>
            <a:round/>
            <a:headEnd len="sm" w="sm" type="none"/>
            <a:tailEnd len="sm" w="sm" type="none"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148" y="669375"/>
            <a:ext cx="2136349" cy="16002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dashDot"/>
            <a:round/>
            <a:headEnd len="sm" w="sm" type="none"/>
            <a:tailEnd len="sm" w="sm" type="none"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11450" y="1674697"/>
            <a:ext cx="1887944" cy="125784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dashDot"/>
            <a:round/>
            <a:headEnd len="sm" w="sm" type="none"/>
            <a:tailEnd len="sm" w="sm" type="none"/>
          </a:ln>
        </p:spPr>
      </p:pic>
      <p:sp>
        <p:nvSpPr>
          <p:cNvPr id="63" name="Google Shape;63;p13"/>
          <p:cNvSpPr txBox="1"/>
          <p:nvPr/>
        </p:nvSpPr>
        <p:spPr>
          <a:xfrm>
            <a:off x="7289700" y="877925"/>
            <a:ext cx="1702200" cy="8619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Estate - estivo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Autunno - autunnale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Inverno - invernale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Primavera - primaverile</a:t>
            </a:r>
            <a:endParaRPr sz="11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2"/>
          <p:cNvSpPr txBox="1"/>
          <p:nvPr>
            <p:ph type="title"/>
          </p:nvPr>
        </p:nvSpPr>
        <p:spPr>
          <a:xfrm>
            <a:off x="63825" y="3900"/>
            <a:ext cx="4205100" cy="4362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44594"/>
              <a:buNone/>
            </a:pPr>
            <a:r>
              <a:rPr lang="en" sz="2220"/>
              <a:t>Palio di Siena - 2 luglio e 16 agosto</a:t>
            </a:r>
            <a:endParaRPr sz="2220"/>
          </a:p>
        </p:txBody>
      </p:sp>
      <p:sp>
        <p:nvSpPr>
          <p:cNvPr id="162" name="Google Shape;162;p22"/>
          <p:cNvSpPr txBox="1"/>
          <p:nvPr>
            <p:ph idx="1" type="body"/>
          </p:nvPr>
        </p:nvSpPr>
        <p:spPr>
          <a:xfrm>
            <a:off x="0" y="3323950"/>
            <a:ext cx="2348100" cy="207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  <a:highlight>
                  <a:srgbClr val="FFFFFF"/>
                </a:highlight>
              </a:rPr>
              <a:t>Contrada…</a:t>
            </a:r>
            <a:r>
              <a:rPr lang="en" sz="900">
                <a:solidFill>
                  <a:schemeClr val="dk1"/>
                </a:solidFill>
                <a:highlight>
                  <a:srgbClr val="FFFFFF"/>
                </a:highlight>
              </a:rPr>
              <a:t>.</a:t>
            </a:r>
            <a:endParaRPr sz="9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dell’Aquila (Trade: Notaries; Symbol: Eagle)</a:t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del Bruco (Silk; Caterpillar)</a:t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della Chiocciola (Terracotta; Snail)</a:t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della Civetta ( Shoemakers; Owl)</a:t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del Drago (Bankers; Dragon)</a:t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della Giraffa (Painters; Giraffe) </a:t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dell’Istrice (Blacksmiths; Porcupine)</a:t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del Leocorno (Goldsmiths; Unicorn)</a:t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dk1"/>
                </a:solidFill>
              </a:rPr>
              <a:t>della Lupa (Bakers; She-wolf)</a:t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</p:txBody>
      </p:sp>
      <p:pic>
        <p:nvPicPr>
          <p:cNvPr descr="Now the subject of a new documentary, Palio, Italy’s 800-year-old horse race is steeped in tradition and drama. Gaia Squarci filmed this year’s competition for Vogue.com. &#10; &#10;Read more at: http://www.vogue.com/13332322/il-palio-di-siena-horse-race/&#10;&#10;Still haven’t subscribed to Vogue on YouTube? ►► http://bit.ly/vogueyoutubesub &#10;  &#10;CONNECT WITH VOGUE &#10;Web: http://www.vogue.com  &#10;Twitter: http://twitter.com/voguemagazine  &#10;Facebook: http://www.facebook.com/vogue  &#10;Google+: http://plus.google.com/+Vogue  &#10;Instagram: http://instagram.com/voguemagazine &#10;Pinterest: http://www.pinterest.com/voguemagazine    &#10;Tumblr: http://vogue.tumblr.com  &#10;The Scene: http://thescene.com/vogue  &#10;  &#10;Want even more? Subscribe to The Scene: http://bit.ly/subthescene  &#10; &#10;ABOUT VOGUE &#10;Vogue is the authority on fashion news, culture trends, beauty coverage, videos, celebrity style, and fashion week updates. &#10;&#10;Inside Il Palio di Siena: Italy’s Oldest Horse Race" id="163" name="Google Shape;163;p22" title="Inside Il Palio di Siena: Italy’s Oldest Horse Race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0400" y="1716525"/>
            <a:ext cx="4572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2"/>
          <p:cNvSpPr txBox="1"/>
          <p:nvPr/>
        </p:nvSpPr>
        <p:spPr>
          <a:xfrm>
            <a:off x="63825" y="426900"/>
            <a:ext cx="56580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Il Palio di Siena è una competizione fra le contrade di Siena. È una corsa equestre di origine medievale. Il primo Palio risale al 1200!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 ogni Palio partecipano 10 contrade. Il giorno prima della corsa, la processione storica presenta i cavalli e i fantini per le strade di Siena.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Il giorno della gara, l’ordine d’ingresso </a:t>
            </a:r>
            <a:r>
              <a:rPr lang="en">
                <a:solidFill>
                  <a:schemeClr val="dk1"/>
                </a:solidFill>
              </a:rPr>
              <a:t>è segreto fino al momento dell’entrata in piazza.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Nove cavalli sono in fila e il “mossiere” fará cadere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 “canapi” quando la decima contrada partirá.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Infatti, sará il fantino della decima contrada a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Decidere quando la corsa comincerá!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Il Drappellone/Cencio/Palio è il trofeo che andrá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alla contrada vincitrice.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65" name="Google Shape;16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85500" y="80100"/>
            <a:ext cx="1662850" cy="108085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2"/>
          <p:cNvSpPr txBox="1"/>
          <p:nvPr/>
        </p:nvSpPr>
        <p:spPr>
          <a:xfrm>
            <a:off x="6687500" y="38800"/>
            <a:ext cx="798000" cy="7233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700"/>
              <a:t>Vincenzo Rustici.</a:t>
            </a:r>
            <a:r>
              <a:rPr lang="en" sz="700"/>
              <a:t> Caccia ai tori nel Campo di Siena. 1585 </a:t>
            </a:r>
            <a:endParaRPr sz="700"/>
          </a:p>
        </p:txBody>
      </p:sp>
      <p:grpSp>
        <p:nvGrpSpPr>
          <p:cNvPr id="167" name="Google Shape;167;p22"/>
          <p:cNvGrpSpPr/>
          <p:nvPr/>
        </p:nvGrpSpPr>
        <p:grpSpPr>
          <a:xfrm>
            <a:off x="4131225" y="1854800"/>
            <a:ext cx="328200" cy="3222350"/>
            <a:chOff x="4131225" y="1626200"/>
            <a:chExt cx="328200" cy="3222350"/>
          </a:xfrm>
        </p:grpSpPr>
        <p:pic>
          <p:nvPicPr>
            <p:cNvPr id="168" name="Google Shape;168;p2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207425" y="1626200"/>
              <a:ext cx="190500" cy="190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157725" y="1800550"/>
              <a:ext cx="190500" cy="190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237463" y="1991050"/>
              <a:ext cx="190500" cy="190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2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131225" y="2181550"/>
              <a:ext cx="190500" cy="190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" name="Google Shape;172;p22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268925" y="2372050"/>
              <a:ext cx="190500" cy="190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p22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4157725" y="2562550"/>
              <a:ext cx="190500" cy="190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" name="Google Shape;174;p22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4237463" y="2753050"/>
              <a:ext cx="190500" cy="190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" name="Google Shape;175;p22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4131225" y="2943550"/>
              <a:ext cx="190500" cy="190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2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4237463" y="3134050"/>
              <a:ext cx="190500" cy="190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2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4157725" y="3324550"/>
              <a:ext cx="190500" cy="190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2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4268925" y="3515050"/>
              <a:ext cx="190500" cy="190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2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4131225" y="3705550"/>
              <a:ext cx="190500" cy="190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2"/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4237463" y="3896050"/>
              <a:ext cx="190500" cy="190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2"/>
            <p:cNvPicPr preferRelativeResize="0"/>
            <p:nvPr/>
          </p:nvPicPr>
          <p:blipFill>
            <a:blip r:embed="rId19">
              <a:alphaModFix/>
            </a:blip>
            <a:stretch>
              <a:fillRect/>
            </a:stretch>
          </p:blipFill>
          <p:spPr>
            <a:xfrm>
              <a:off x="4131225" y="4086550"/>
              <a:ext cx="190500" cy="190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" name="Google Shape;182;p22"/>
            <p:cNvPicPr preferRelativeResize="0"/>
            <p:nvPr/>
          </p:nvPicPr>
          <p:blipFill>
            <a:blip r:embed="rId20">
              <a:alphaModFix/>
            </a:blip>
            <a:stretch>
              <a:fillRect/>
            </a:stretch>
          </p:blipFill>
          <p:spPr>
            <a:xfrm>
              <a:off x="4237463" y="4277050"/>
              <a:ext cx="190500" cy="190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Google Shape;183;p22"/>
            <p:cNvPicPr preferRelativeResize="0"/>
            <p:nvPr/>
          </p:nvPicPr>
          <p:blipFill>
            <a:blip r:embed="rId21">
              <a:alphaModFix/>
            </a:blip>
            <a:stretch>
              <a:fillRect/>
            </a:stretch>
          </p:blipFill>
          <p:spPr>
            <a:xfrm>
              <a:off x="4131225" y="4467550"/>
              <a:ext cx="190500" cy="190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Google Shape;184;p22"/>
            <p:cNvPicPr preferRelativeResize="0"/>
            <p:nvPr/>
          </p:nvPicPr>
          <p:blipFill>
            <a:blip r:embed="rId22">
              <a:alphaModFix/>
            </a:blip>
            <a:stretch>
              <a:fillRect/>
            </a:stretch>
          </p:blipFill>
          <p:spPr>
            <a:xfrm>
              <a:off x="4268925" y="4658050"/>
              <a:ext cx="190500" cy="1905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5" name="Google Shape;185;p22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04175" y="1160950"/>
            <a:ext cx="1077875" cy="5111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dashDot"/>
            <a:round/>
            <a:headEnd len="sm" w="sm" type="none"/>
            <a:tailEnd len="sm" w="sm" type="none"/>
          </a:ln>
        </p:spPr>
      </p:pic>
      <p:sp>
        <p:nvSpPr>
          <p:cNvPr id="186" name="Google Shape;186;p22"/>
          <p:cNvSpPr txBox="1"/>
          <p:nvPr>
            <p:ph idx="1" type="body"/>
          </p:nvPr>
        </p:nvSpPr>
        <p:spPr>
          <a:xfrm>
            <a:off x="2296150" y="2910525"/>
            <a:ext cx="1773300" cy="223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del Nicchio (Potters; Shell)</a:t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dell’Oca (Dye-makers; Goose)</a:t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dell’Onda (Carpenters; Wave)</a:t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della Pantera (Grocers &amp; Chemists; Panther)</a:t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della Selva (Weavers &amp; Archers; Oak Tree &amp; Rhino)</a:t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della Tartuca (Sculptors; Tortoise)</a:t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della Torre (Woolcombers; Elephant)</a:t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di Valdimontone (Tailors; Rampant Ram)</a:t>
            </a:r>
            <a:endParaRPr sz="1600"/>
          </a:p>
        </p:txBody>
      </p:sp>
      <p:pic>
        <p:nvPicPr>
          <p:cNvPr id="187" name="Google Shape;187;p22"/>
          <p:cNvPicPr preferRelativeResize="0"/>
          <p:nvPr/>
        </p:nvPicPr>
        <p:blipFill rotWithShape="1">
          <a:blip r:embed="rId24">
            <a:alphaModFix/>
          </a:blip>
          <a:srcRect b="14381" l="42726" r="0" t="22705"/>
          <a:stretch/>
        </p:blipFill>
        <p:spPr>
          <a:xfrm>
            <a:off x="5654825" y="140500"/>
            <a:ext cx="1046875" cy="153157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2"/>
          <p:cNvSpPr txBox="1"/>
          <p:nvPr/>
        </p:nvSpPr>
        <p:spPr>
          <a:xfrm>
            <a:off x="7206175" y="1320575"/>
            <a:ext cx="798000" cy="292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700"/>
              <a:t>La Fonte Gaia</a:t>
            </a:r>
            <a:endParaRPr sz="7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D9D5">
            <a:alpha val="54750"/>
          </a:srgbClr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>
            <p:ph type="title"/>
          </p:nvPr>
        </p:nvSpPr>
        <p:spPr>
          <a:xfrm>
            <a:off x="89500" y="140225"/>
            <a:ext cx="3637800" cy="6930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42877"/>
              <a:buNone/>
            </a:pPr>
            <a:r>
              <a:rPr lang="en" sz="2078">
                <a:latin typeface="Merriweather"/>
                <a:ea typeface="Merriweather"/>
                <a:cs typeface="Merriweather"/>
                <a:sym typeface="Merriweather"/>
              </a:rPr>
              <a:t>Verona: 98</a:t>
            </a:r>
            <a:r>
              <a:rPr baseline="30000" lang="en" sz="2078">
                <a:latin typeface="Merriweather"/>
                <a:ea typeface="Merriweather"/>
                <a:cs typeface="Merriweather"/>
                <a:sym typeface="Merriweather"/>
              </a:rPr>
              <a:t>o </a:t>
            </a:r>
            <a:r>
              <a:rPr lang="en" sz="2078">
                <a:latin typeface="Merriweather"/>
                <a:ea typeface="Merriweather"/>
                <a:cs typeface="Merriweather"/>
                <a:sym typeface="Merriweather"/>
              </a:rPr>
              <a:t>Festival Lirico. </a:t>
            </a:r>
            <a:endParaRPr sz="2078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42877"/>
              <a:buNone/>
            </a:pPr>
            <a:r>
              <a:rPr lang="en" sz="2078">
                <a:latin typeface="Merriweather"/>
                <a:ea typeface="Merriweather"/>
                <a:cs typeface="Merriweather"/>
                <a:sym typeface="Merriweather"/>
              </a:rPr>
              <a:t>19 giugno - 4 settembre 2021</a:t>
            </a:r>
            <a:endParaRPr sz="2078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69" name="Google Shape;69;p14"/>
          <p:cNvSpPr txBox="1"/>
          <p:nvPr>
            <p:ph idx="1" type="body"/>
          </p:nvPr>
        </p:nvSpPr>
        <p:spPr>
          <a:xfrm>
            <a:off x="61950" y="893663"/>
            <a:ext cx="3637800" cy="328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Ogni giugno all’Arena di Verona, la stagione dell’opera comincia. 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/>
              <a:t>L’arena è un anfiteatro romano del primo secolo. 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/>
              <a:t>L’arena ha una capienza di 22.000 (</a:t>
            </a:r>
            <a:r>
              <a:rPr lang="en" sz="1500"/>
              <a:t>ventiduemila</a:t>
            </a:r>
            <a:r>
              <a:rPr lang="en" sz="1500"/>
              <a:t>) persone durante i concerti. 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/>
              <a:t>Finalmente, il Festival Lirico riaprirá quest’estate e il maestro </a:t>
            </a:r>
            <a:r>
              <a:rPr lang="en" sz="1500" u="sng">
                <a:solidFill>
                  <a:schemeClr val="hlink"/>
                </a:solidFill>
                <a:hlinkClick r:id="rId3"/>
              </a:rPr>
              <a:t>Riccardo Muti dirigerá l’Aida</a:t>
            </a:r>
            <a:r>
              <a:rPr lang="en" sz="1500"/>
              <a:t>. </a:t>
            </a:r>
            <a:endParaRPr i="1" sz="1500"/>
          </a:p>
        </p:txBody>
      </p:sp>
      <p:pic>
        <p:nvPicPr>
          <p:cNvPr id="70" name="Google Shape;7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8775" y="9050"/>
            <a:ext cx="2483150" cy="1820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pera in quattro atti. Libretto di Antonio Ghislanzoni&#10;Musica di Giuseppe Verdi&#10;&#10;Personaggi e interpreti: &#10;&#10;Il Re : Roberto Tagliavini&#10;&#10;Amneris: Andrea Ulbrich&#10;&#10;Aida: Hui He&#10;&#10;Radamès: Marco Berti&#10;&#10;Ramfis: Francesco Ellero D'Artegna &#10;&#10;Amonasro: Ambrogio Maestri &#10;&#10;Un messaggero: Antonello Ceron &#10;&#10;Sacerdotessa: Antonella Trevisan&#10;&#10;Prima ballerina ospite: Myrna Kamara&#10;&#10;&#10;&#10;Direttore: Daniel Oren&#10;&#10;Regia: Gianfranco de Bosio&#10;&#10;Coreografia: Susanna Egri&#10;&#10;&#10;Rievocazione dell'Aida del 1913&#10;&#10;&#10;Direttore del Coro Armando Tasso - Direttore del Corpo di ballo Maria Grazia Garofoli&#10;Direttore allestimenti scenici Giuseppe De Filippi Venezia&#10;&#10;&#10;Orchestra  Coro  Corpo di ballo  e  tecnici  dell'Arena di Verona" id="71" name="Google Shape;71;p14" title="Aida - Giuseppe Verdi - Arena di Verona 2012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04825" y="1790675"/>
            <a:ext cx="4426250" cy="331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1996" y="283321"/>
            <a:ext cx="1424475" cy="142447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 txBox="1"/>
          <p:nvPr/>
        </p:nvSpPr>
        <p:spPr>
          <a:xfrm>
            <a:off x="61950" y="4174175"/>
            <a:ext cx="3637800" cy="9465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" sz="1500">
                <a:solidFill>
                  <a:schemeClr val="dk2"/>
                </a:solidFill>
              </a:rPr>
              <a:t>Ti</a:t>
            </a:r>
            <a:r>
              <a:rPr i="1" lang="en" sz="1500">
                <a:solidFill>
                  <a:schemeClr val="dk2"/>
                </a:solidFill>
              </a:rPr>
              <a:t> piace l’opera lirica?</a:t>
            </a:r>
            <a:endParaRPr i="1" sz="1500">
              <a:solidFill>
                <a:schemeClr val="dk2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" sz="1500">
                <a:solidFill>
                  <a:schemeClr val="dk2"/>
                </a:solidFill>
              </a:rPr>
              <a:t>A me</a:t>
            </a:r>
            <a:r>
              <a:rPr i="1" lang="en" sz="1500">
                <a:solidFill>
                  <a:schemeClr val="dk2"/>
                </a:solidFill>
              </a:rPr>
              <a:t> non piace….. </a:t>
            </a:r>
            <a:r>
              <a:rPr b="1" i="1" lang="en" sz="1500">
                <a:solidFill>
                  <a:schemeClr val="dk2"/>
                </a:solidFill>
              </a:rPr>
              <a:t>Mi</a:t>
            </a:r>
            <a:r>
              <a:rPr i="1" lang="en" sz="1500">
                <a:solidFill>
                  <a:schemeClr val="dk2"/>
                </a:solidFill>
              </a:rPr>
              <a:t> dispiace!</a:t>
            </a:r>
            <a:endParaRPr i="1" sz="1500">
              <a:solidFill>
                <a:schemeClr val="dk2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500">
                <a:solidFill>
                  <a:schemeClr val="dk2"/>
                </a:solidFill>
              </a:rPr>
              <a:t>Quale opera lirica ti piace?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2F3">
            <a:alpha val="43020"/>
          </a:srgbClr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/>
          <p:nvPr>
            <p:ph idx="1" type="body"/>
          </p:nvPr>
        </p:nvSpPr>
        <p:spPr>
          <a:xfrm>
            <a:off x="5336300" y="199675"/>
            <a:ext cx="2823000" cy="599100"/>
          </a:xfrm>
          <a:prstGeom prst="rect">
            <a:avLst/>
          </a:prstGeom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Che cosa farai quest’estate?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Quest’estate __________</a:t>
            </a:r>
            <a:endParaRPr sz="1400"/>
          </a:p>
        </p:txBody>
      </p:sp>
      <p:pic>
        <p:nvPicPr>
          <p:cNvPr id="79" name="Google Shape;79;p15"/>
          <p:cNvPicPr preferRelativeResize="0"/>
          <p:nvPr/>
        </p:nvPicPr>
        <p:blipFill rotWithShape="1">
          <a:blip r:embed="rId3">
            <a:alphaModFix amt="64000"/>
          </a:blip>
          <a:srcRect b="0" l="7398" r="0" t="0"/>
          <a:stretch/>
        </p:blipFill>
        <p:spPr>
          <a:xfrm>
            <a:off x="59225" y="121525"/>
            <a:ext cx="4224024" cy="31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 txBox="1"/>
          <p:nvPr/>
        </p:nvSpPr>
        <p:spPr>
          <a:xfrm>
            <a:off x="8118500" y="936400"/>
            <a:ext cx="984600" cy="3848100"/>
          </a:xfrm>
          <a:prstGeom prst="rect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Parlare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Mangiare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Suonare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Andare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Partire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Nuotare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Cucinare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Leggere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Ascoltare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Giocare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Scrivere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Guardare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Studiare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Lavorare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5"/>
          <p:cNvSpPr txBox="1"/>
          <p:nvPr/>
        </p:nvSpPr>
        <p:spPr>
          <a:xfrm>
            <a:off x="4503150" y="853800"/>
            <a:ext cx="3491100" cy="20319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Quest’estate _________ la chitarra con Bob.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Quest’estate io e i miei amici ____________ la pizza in Italia.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Quest’estate Roberto e Dianna ___________ per Sonoma Bach.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Quest’estate _____________ 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82" name="Google Shape;82;p15"/>
          <p:cNvSpPr txBox="1"/>
          <p:nvPr>
            <p:ph idx="1" type="body"/>
          </p:nvPr>
        </p:nvSpPr>
        <p:spPr>
          <a:xfrm>
            <a:off x="4379225" y="2940725"/>
            <a:ext cx="1143300" cy="1479900"/>
          </a:xfrm>
          <a:prstGeom prst="rect">
            <a:avLst/>
          </a:prstGeom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To do/make</a:t>
            </a:r>
            <a:endParaRPr b="1"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Io faró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Tu </a:t>
            </a:r>
            <a:r>
              <a:rPr lang="en" sz="1400"/>
              <a:t>farai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Lei fará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Noi faremo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Voi farete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Loro faranno </a:t>
            </a:r>
            <a:endParaRPr sz="1400"/>
          </a:p>
        </p:txBody>
      </p:sp>
      <p:sp>
        <p:nvSpPr>
          <p:cNvPr id="83" name="Google Shape;83;p15"/>
          <p:cNvSpPr txBox="1"/>
          <p:nvPr>
            <p:ph idx="1" type="body"/>
          </p:nvPr>
        </p:nvSpPr>
        <p:spPr>
          <a:xfrm>
            <a:off x="5522675" y="2940725"/>
            <a:ext cx="1316100" cy="1479900"/>
          </a:xfrm>
          <a:prstGeom prst="rect">
            <a:avLst/>
          </a:prstGeom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To go</a:t>
            </a:r>
            <a:endParaRPr b="1"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Io andr-ó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Tu andr-ai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Lei </a:t>
            </a:r>
            <a:r>
              <a:rPr lang="en" sz="1400"/>
              <a:t>andr-</a:t>
            </a:r>
            <a:r>
              <a:rPr lang="en" sz="1400"/>
              <a:t>á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Noi </a:t>
            </a:r>
            <a:r>
              <a:rPr lang="en" sz="1400"/>
              <a:t>andr-</a:t>
            </a:r>
            <a:r>
              <a:rPr lang="en" sz="1400"/>
              <a:t>emo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Voi </a:t>
            </a:r>
            <a:r>
              <a:rPr lang="en" sz="1400"/>
              <a:t>andr-</a:t>
            </a:r>
            <a:r>
              <a:rPr lang="en" sz="1400"/>
              <a:t>ete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Loro </a:t>
            </a:r>
            <a:r>
              <a:rPr lang="en" sz="1400"/>
              <a:t>andr-</a:t>
            </a:r>
            <a:r>
              <a:rPr lang="en" sz="1400"/>
              <a:t>anno </a:t>
            </a:r>
            <a:endParaRPr sz="1400"/>
          </a:p>
        </p:txBody>
      </p:sp>
      <p:sp>
        <p:nvSpPr>
          <p:cNvPr id="84" name="Google Shape;84;p15"/>
          <p:cNvSpPr txBox="1"/>
          <p:nvPr>
            <p:ph idx="1" type="body"/>
          </p:nvPr>
        </p:nvSpPr>
        <p:spPr>
          <a:xfrm>
            <a:off x="6838775" y="2940725"/>
            <a:ext cx="1279800" cy="1479900"/>
          </a:xfrm>
          <a:prstGeom prst="rect">
            <a:avLst/>
          </a:prstGeom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To have</a:t>
            </a:r>
            <a:endParaRPr b="1"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Io avr-ó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Tu </a:t>
            </a:r>
            <a:r>
              <a:rPr lang="en" sz="1400"/>
              <a:t>avr-</a:t>
            </a:r>
            <a:r>
              <a:rPr lang="en" sz="1400"/>
              <a:t>ai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Lei </a:t>
            </a:r>
            <a:r>
              <a:rPr lang="en" sz="1400"/>
              <a:t>avr-</a:t>
            </a:r>
            <a:r>
              <a:rPr lang="en" sz="1400"/>
              <a:t>á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Noi </a:t>
            </a:r>
            <a:r>
              <a:rPr lang="en" sz="1400"/>
              <a:t>avr-</a:t>
            </a:r>
            <a:r>
              <a:rPr lang="en" sz="1400"/>
              <a:t>emo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Voi </a:t>
            </a:r>
            <a:r>
              <a:rPr lang="en" sz="1400"/>
              <a:t>avr-</a:t>
            </a:r>
            <a:r>
              <a:rPr lang="en" sz="1400"/>
              <a:t>ete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Loro </a:t>
            </a:r>
            <a:r>
              <a:rPr lang="en" sz="1400"/>
              <a:t>avr-</a:t>
            </a:r>
            <a:r>
              <a:rPr lang="en" sz="1400"/>
              <a:t>anno </a:t>
            </a:r>
            <a:endParaRPr sz="1400"/>
          </a:p>
        </p:txBody>
      </p:sp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559825"/>
            <a:ext cx="2612500" cy="143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62096" y="3998121"/>
            <a:ext cx="1721150" cy="114537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5"/>
          <p:cNvSpPr txBox="1"/>
          <p:nvPr>
            <p:ph idx="1" type="body"/>
          </p:nvPr>
        </p:nvSpPr>
        <p:spPr>
          <a:xfrm>
            <a:off x="4331950" y="4730400"/>
            <a:ext cx="3063000" cy="357900"/>
          </a:xfrm>
          <a:prstGeom prst="rect">
            <a:avLst/>
          </a:prstGeom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La Giostra della Quintana. Foligno, Settembre.</a:t>
            </a:r>
            <a:endParaRPr sz="1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>
            <a:alpha val="51400"/>
          </a:srgbClr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/>
          <p:nvPr>
            <p:ph type="title"/>
          </p:nvPr>
        </p:nvSpPr>
        <p:spPr>
          <a:xfrm>
            <a:off x="79225" y="88575"/>
            <a:ext cx="3981300" cy="4926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51562"/>
              <a:buNone/>
            </a:pPr>
            <a:r>
              <a:rPr lang="en" sz="1920"/>
              <a:t>L’infiorata del Corpus Domini di Spello.</a:t>
            </a:r>
            <a:endParaRPr sz="1920"/>
          </a:p>
        </p:txBody>
      </p:sp>
      <p:sp>
        <p:nvSpPr>
          <p:cNvPr id="93" name="Google Shape;93;p16"/>
          <p:cNvSpPr txBox="1"/>
          <p:nvPr>
            <p:ph idx="1" type="body"/>
          </p:nvPr>
        </p:nvSpPr>
        <p:spPr>
          <a:xfrm>
            <a:off x="79225" y="633275"/>
            <a:ext cx="3903900" cy="37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La notte prima dell’apertura si chiama la Notte dei Fiori. 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/>
              <a:t>Circa 2000 persone, inclusi bambini, lavoreranno insieme a creare i bellissimi 2000 tappeti di fiori sulle strade e i vicoli della cittá di Spello. 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/>
              <a:t>Gli infioratori useranno soltanto fiori, bacche e foglie. I disegni saranno 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/>
              <a:t>Nel giorno del Corpus Domini, la processione camminerá sui tappeti floreali.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/>
              <a:t>I gruppi di infioratori gareggeranno per vincere la </a:t>
            </a:r>
            <a:r>
              <a:rPr lang="en" sz="1500"/>
              <a:t>statua</a:t>
            </a:r>
            <a:r>
              <a:rPr lang="en" sz="1500"/>
              <a:t> di Sesto Properzio. 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/>
              <a:t>Sesto Properzio è un poeta latino che forse era di Assisi o di Spello. </a:t>
            </a:r>
            <a:endParaRPr/>
          </a:p>
        </p:txBody>
      </p:sp>
      <p:pic>
        <p:nvPicPr>
          <p:cNvPr descr="La magia di un evento unico in uno dei borghi più belli d'Italia - edizione 2018 2/3 giugno - Info www.infioratespello.it FB Infiorate di Spello #InfiorateSpello" id="94" name="Google Shape;94;p16" title="Infiorate di Spello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3125" y="335500"/>
            <a:ext cx="5052400" cy="3789293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</p:pic>
      <p:grpSp>
        <p:nvGrpSpPr>
          <p:cNvPr id="95" name="Google Shape;95;p16"/>
          <p:cNvGrpSpPr/>
          <p:nvPr/>
        </p:nvGrpSpPr>
        <p:grpSpPr>
          <a:xfrm>
            <a:off x="34425" y="4179650"/>
            <a:ext cx="9075000" cy="885350"/>
            <a:chOff x="34425" y="4179650"/>
            <a:chExt cx="9075000" cy="885350"/>
          </a:xfrm>
        </p:grpSpPr>
        <p:grpSp>
          <p:nvGrpSpPr>
            <p:cNvPr id="96" name="Google Shape;96;p16"/>
            <p:cNvGrpSpPr/>
            <p:nvPr/>
          </p:nvGrpSpPr>
          <p:grpSpPr>
            <a:xfrm>
              <a:off x="34425" y="4179650"/>
              <a:ext cx="9075000" cy="826150"/>
              <a:chOff x="34425" y="4179650"/>
              <a:chExt cx="9075000" cy="826150"/>
            </a:xfrm>
          </p:grpSpPr>
          <p:sp>
            <p:nvSpPr>
              <p:cNvPr id="97" name="Google Shape;97;p16"/>
              <p:cNvSpPr txBox="1"/>
              <p:nvPr/>
            </p:nvSpPr>
            <p:spPr>
              <a:xfrm>
                <a:off x="34425" y="4179650"/>
                <a:ext cx="90750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Garofano Viola Primula Papavero Ortensia Narciso Margherita Ginestra Fiordaliso Ciclamino </a:t>
                </a:r>
                <a:r>
                  <a:rPr lang="en" sz="1300"/>
                  <a:t>Non ti scordar di me      </a:t>
                </a:r>
                <a:endParaRPr sz="1300"/>
              </a:p>
            </p:txBody>
          </p:sp>
          <p:pic>
            <p:nvPicPr>
              <p:cNvPr id="98" name="Google Shape;98;p16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9225" y="4456675"/>
                <a:ext cx="732176" cy="5491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9" name="Google Shape;99;p16"/>
              <p:cNvPicPr preferRelativeResize="0"/>
              <p:nvPr/>
            </p:nvPicPr>
            <p:blipFill rotWithShape="1">
              <a:blip r:embed="rId6">
                <a:alphaModFix/>
              </a:blip>
              <a:srcRect b="0" l="10163" r="6531" t="0"/>
              <a:stretch/>
            </p:blipFill>
            <p:spPr>
              <a:xfrm>
                <a:off x="878150" y="4484950"/>
                <a:ext cx="547151" cy="4926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0" name="Google Shape;100;p16"/>
              <p:cNvPicPr preferRelativeResize="0"/>
              <p:nvPr/>
            </p:nvPicPr>
            <p:blipFill rotWithShape="1">
              <a:blip r:embed="rId7">
                <a:alphaModFix/>
              </a:blip>
              <a:srcRect b="12473" l="5630" r="29430" t="13894"/>
              <a:stretch/>
            </p:blipFill>
            <p:spPr>
              <a:xfrm>
                <a:off x="1468189" y="4531138"/>
                <a:ext cx="470612" cy="4002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01" name="Google Shape;101;p16"/>
            <p:cNvPicPr preferRelativeResize="0"/>
            <p:nvPr/>
          </p:nvPicPr>
          <p:blipFill rotWithShape="1">
            <a:blip r:embed="rId8">
              <a:alphaModFix/>
            </a:blip>
            <a:srcRect b="0" l="11037" r="12098" t="0"/>
            <a:stretch/>
          </p:blipFill>
          <p:spPr>
            <a:xfrm>
              <a:off x="2072550" y="4464323"/>
              <a:ext cx="547151" cy="5338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102;p16"/>
            <p:cNvPicPr preferRelativeResize="0"/>
            <p:nvPr/>
          </p:nvPicPr>
          <p:blipFill rotWithShape="1">
            <a:blip r:embed="rId9">
              <a:alphaModFix/>
            </a:blip>
            <a:srcRect b="0" l="5837" r="4764" t="0"/>
            <a:stretch/>
          </p:blipFill>
          <p:spPr>
            <a:xfrm>
              <a:off x="2816200" y="4531150"/>
              <a:ext cx="636333" cy="533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Google Shape;103;p16"/>
            <p:cNvPicPr preferRelativeResize="0"/>
            <p:nvPr/>
          </p:nvPicPr>
          <p:blipFill rotWithShape="1">
            <a:blip r:embed="rId10">
              <a:alphaModFix/>
            </a:blip>
            <a:srcRect b="0" l="7755" r="19352" t="0"/>
            <a:stretch/>
          </p:blipFill>
          <p:spPr>
            <a:xfrm>
              <a:off x="3559900" y="4484954"/>
              <a:ext cx="547150" cy="5629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6"/>
            <p:cNvPicPr preferRelativeResize="0"/>
            <p:nvPr/>
          </p:nvPicPr>
          <p:blipFill rotWithShape="1">
            <a:blip r:embed="rId11">
              <a:alphaModFix/>
            </a:blip>
            <a:srcRect b="0" l="14965" r="16728" t="0"/>
            <a:stretch/>
          </p:blipFill>
          <p:spPr>
            <a:xfrm>
              <a:off x="4392047" y="4472909"/>
              <a:ext cx="470600" cy="5166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16"/>
            <p:cNvPicPr preferRelativeResize="0"/>
            <p:nvPr/>
          </p:nvPicPr>
          <p:blipFill rotWithShape="1">
            <a:blip r:embed="rId12">
              <a:alphaModFix/>
            </a:blip>
            <a:srcRect b="19839" l="0" r="17823" t="0"/>
            <a:stretch/>
          </p:blipFill>
          <p:spPr>
            <a:xfrm>
              <a:off x="5047250" y="4498601"/>
              <a:ext cx="732175" cy="5356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16"/>
            <p:cNvPicPr preferRelativeResize="0"/>
            <p:nvPr/>
          </p:nvPicPr>
          <p:blipFill rotWithShape="1">
            <a:blip r:embed="rId13">
              <a:alphaModFix/>
            </a:blip>
            <a:srcRect b="0" l="12517" r="8804" t="0"/>
            <a:stretch/>
          </p:blipFill>
          <p:spPr>
            <a:xfrm>
              <a:off x="5935025" y="4505643"/>
              <a:ext cx="547150" cy="5215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16"/>
            <p:cNvPicPr preferRelativeResize="0"/>
            <p:nvPr/>
          </p:nvPicPr>
          <p:blipFill rotWithShape="1">
            <a:blip r:embed="rId14">
              <a:alphaModFix/>
            </a:blip>
            <a:srcRect b="12922" l="2386" r="17253" t="0"/>
            <a:stretch/>
          </p:blipFill>
          <p:spPr>
            <a:xfrm>
              <a:off x="6676125" y="4472688"/>
              <a:ext cx="636326" cy="5171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108;p16"/>
            <p:cNvPicPr preferRelativeResize="0"/>
            <p:nvPr/>
          </p:nvPicPr>
          <p:blipFill rotWithShape="1">
            <a:blip r:embed="rId15">
              <a:alphaModFix/>
            </a:blip>
            <a:srcRect b="10134" l="34657" r="11725" t="34604"/>
            <a:stretch/>
          </p:blipFill>
          <p:spPr>
            <a:xfrm>
              <a:off x="7794425" y="4485284"/>
              <a:ext cx="636326" cy="49190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>
            <a:alpha val="26260"/>
          </a:srgbClr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/>
          <p:nvPr>
            <p:ph type="title"/>
          </p:nvPr>
        </p:nvSpPr>
        <p:spPr>
          <a:xfrm>
            <a:off x="311700" y="445025"/>
            <a:ext cx="426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vaghi fiori - Palestrina 1586</a:t>
            </a:r>
            <a:endParaRPr/>
          </a:p>
        </p:txBody>
      </p:sp>
      <p:sp>
        <p:nvSpPr>
          <p:cNvPr id="114" name="Google Shape;114;p17"/>
          <p:cNvSpPr txBox="1"/>
          <p:nvPr>
            <p:ph idx="1" type="body"/>
          </p:nvPr>
        </p:nvSpPr>
        <p:spPr>
          <a:xfrm>
            <a:off x="159300" y="1152475"/>
            <a:ext cx="3413400" cy="3171600"/>
          </a:xfrm>
          <a:prstGeom prst="rect">
            <a:avLst/>
          </a:prstGeom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05000"/>
              </a:lnSpc>
              <a:spcBef>
                <a:spcPts val="500"/>
              </a:spcBef>
              <a:spcAft>
                <a:spcPts val="0"/>
              </a:spcAft>
              <a:buSzPts val="440"/>
              <a:buNone/>
            </a:pPr>
            <a:r>
              <a:rPr lang="en" sz="220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r>
              <a:rPr lang="en" sz="1306">
                <a:solidFill>
                  <a:srgbClr val="222222"/>
                </a:solidFill>
              </a:rPr>
              <a:t>Vaghi </a:t>
            </a:r>
            <a:r>
              <a:rPr b="1" lang="en" sz="1306">
                <a:solidFill>
                  <a:srgbClr val="222222"/>
                </a:solidFill>
              </a:rPr>
              <a:t>fiori</a:t>
            </a:r>
            <a:r>
              <a:rPr lang="en" sz="1306">
                <a:solidFill>
                  <a:srgbClr val="222222"/>
                </a:solidFill>
              </a:rPr>
              <a:t> e l'amorose </a:t>
            </a:r>
            <a:r>
              <a:rPr b="1" lang="en" sz="1306">
                <a:solidFill>
                  <a:srgbClr val="222222"/>
                </a:solidFill>
              </a:rPr>
              <a:t>fronde</a:t>
            </a:r>
            <a:endParaRPr b="1" sz="1306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500"/>
              </a:spcBef>
              <a:spcAft>
                <a:spcPts val="0"/>
              </a:spcAft>
              <a:buSzPts val="440"/>
              <a:buNone/>
            </a:pPr>
            <a:r>
              <a:rPr lang="en" sz="1306">
                <a:solidFill>
                  <a:srgbClr val="222222"/>
                </a:solidFill>
              </a:rPr>
              <a:t>e </a:t>
            </a:r>
            <a:r>
              <a:rPr b="1" lang="en" sz="1306">
                <a:solidFill>
                  <a:srgbClr val="222222"/>
                </a:solidFill>
              </a:rPr>
              <a:t>l'erba</a:t>
            </a:r>
            <a:r>
              <a:rPr lang="en" sz="1306">
                <a:solidFill>
                  <a:srgbClr val="222222"/>
                </a:solidFill>
              </a:rPr>
              <a:t> e </a:t>
            </a:r>
            <a:r>
              <a:rPr b="1" lang="en" sz="1306">
                <a:solidFill>
                  <a:srgbClr val="222222"/>
                </a:solidFill>
              </a:rPr>
              <a:t>l'aria</a:t>
            </a:r>
            <a:r>
              <a:rPr lang="en" sz="1306">
                <a:solidFill>
                  <a:srgbClr val="222222"/>
                </a:solidFill>
              </a:rPr>
              <a:t> altrui diletto danno.</a:t>
            </a:r>
            <a:endParaRPr sz="1306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500"/>
              </a:spcBef>
              <a:spcAft>
                <a:spcPts val="0"/>
              </a:spcAft>
              <a:buSzPts val="440"/>
              <a:buNone/>
            </a:pPr>
            <a:r>
              <a:rPr lang="en" sz="1306">
                <a:solidFill>
                  <a:srgbClr val="222222"/>
                </a:solidFill>
              </a:rPr>
              <a:t>Porgon riposo gli </a:t>
            </a:r>
            <a:r>
              <a:rPr b="1" lang="en" sz="1306">
                <a:solidFill>
                  <a:srgbClr val="222222"/>
                </a:solidFill>
              </a:rPr>
              <a:t>antri</a:t>
            </a:r>
            <a:r>
              <a:rPr lang="en" sz="1306">
                <a:solidFill>
                  <a:srgbClr val="222222"/>
                </a:solidFill>
              </a:rPr>
              <a:t> e piacer </a:t>
            </a:r>
            <a:r>
              <a:rPr b="1" lang="en" sz="1306">
                <a:solidFill>
                  <a:srgbClr val="222222"/>
                </a:solidFill>
              </a:rPr>
              <a:t>l'onde</a:t>
            </a:r>
            <a:r>
              <a:rPr lang="en" sz="1306">
                <a:solidFill>
                  <a:srgbClr val="222222"/>
                </a:solidFill>
              </a:rPr>
              <a:t>,</a:t>
            </a:r>
            <a:endParaRPr sz="1306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500"/>
              </a:spcBef>
              <a:spcAft>
                <a:spcPts val="0"/>
              </a:spcAft>
              <a:buSzPts val="440"/>
              <a:buNone/>
            </a:pPr>
            <a:r>
              <a:rPr lang="en" sz="1306">
                <a:solidFill>
                  <a:srgbClr val="222222"/>
                </a:solidFill>
              </a:rPr>
              <a:t>levanno </a:t>
            </a:r>
            <a:r>
              <a:rPr b="1" lang="en" sz="1306">
                <a:solidFill>
                  <a:srgbClr val="222222"/>
                </a:solidFill>
              </a:rPr>
              <a:t>l'arme</a:t>
            </a:r>
            <a:r>
              <a:rPr lang="en" sz="1306">
                <a:solidFill>
                  <a:srgbClr val="222222"/>
                </a:solidFill>
              </a:rPr>
              <a:t> e </a:t>
            </a:r>
            <a:r>
              <a:rPr b="1" lang="en" sz="1306">
                <a:solidFill>
                  <a:srgbClr val="222222"/>
                </a:solidFill>
              </a:rPr>
              <a:t>gl'archi</a:t>
            </a:r>
            <a:r>
              <a:rPr lang="en" sz="1306">
                <a:solidFill>
                  <a:srgbClr val="222222"/>
                </a:solidFill>
              </a:rPr>
              <a:t> ogn'aspro affanno.</a:t>
            </a:r>
            <a:endParaRPr sz="1306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500"/>
              </a:spcBef>
              <a:spcAft>
                <a:spcPts val="0"/>
              </a:spcAft>
              <a:buSzPts val="440"/>
              <a:buNone/>
            </a:pPr>
            <a:r>
              <a:rPr b="1" lang="en" sz="1306">
                <a:solidFill>
                  <a:srgbClr val="222222"/>
                </a:solidFill>
              </a:rPr>
              <a:t>L'ombra</a:t>
            </a:r>
            <a:r>
              <a:rPr lang="en" sz="1306">
                <a:solidFill>
                  <a:srgbClr val="222222"/>
                </a:solidFill>
              </a:rPr>
              <a:t> soave al cor dolcezz' infonde;</a:t>
            </a:r>
            <a:endParaRPr sz="1306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500"/>
              </a:spcBef>
              <a:spcAft>
                <a:spcPts val="0"/>
              </a:spcAft>
              <a:buSzPts val="440"/>
              <a:buNone/>
            </a:pPr>
            <a:r>
              <a:rPr lang="en" sz="1306">
                <a:solidFill>
                  <a:srgbClr val="222222"/>
                </a:solidFill>
              </a:rPr>
              <a:t>fuggir le gravi angosce </a:t>
            </a:r>
            <a:r>
              <a:rPr b="1" lang="en" sz="1306">
                <a:solidFill>
                  <a:srgbClr val="222222"/>
                </a:solidFill>
              </a:rPr>
              <a:t>l'aure</a:t>
            </a:r>
            <a:r>
              <a:rPr lang="en" sz="1306">
                <a:solidFill>
                  <a:srgbClr val="222222"/>
                </a:solidFill>
              </a:rPr>
              <a:t> fanno.</a:t>
            </a:r>
            <a:endParaRPr sz="1306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500"/>
              </a:spcBef>
              <a:spcAft>
                <a:spcPts val="0"/>
              </a:spcAft>
              <a:buSzPts val="440"/>
              <a:buNone/>
            </a:pPr>
            <a:r>
              <a:rPr lang="en" sz="1306">
                <a:solidFill>
                  <a:srgbClr val="222222"/>
                </a:solidFill>
              </a:rPr>
              <a:t>Lasso me!</a:t>
            </a:r>
            <a:endParaRPr sz="1306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500"/>
              </a:spcBef>
              <a:spcAft>
                <a:spcPts val="0"/>
              </a:spcAft>
              <a:buSzPts val="440"/>
              <a:buNone/>
            </a:pPr>
            <a:r>
              <a:rPr lang="en" sz="1306">
                <a:solidFill>
                  <a:srgbClr val="222222"/>
                </a:solidFill>
              </a:rPr>
              <a:t>che mia vita non restaura</a:t>
            </a:r>
            <a:endParaRPr sz="1306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500"/>
              </a:spcBef>
              <a:spcAft>
                <a:spcPts val="0"/>
              </a:spcAft>
              <a:buSzPts val="440"/>
              <a:buNone/>
            </a:pPr>
            <a:r>
              <a:rPr lang="en" sz="1306">
                <a:solidFill>
                  <a:srgbClr val="222222"/>
                </a:solidFill>
              </a:rPr>
              <a:t>fior, frond', erb',</a:t>
            </a:r>
            <a:endParaRPr sz="1306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500"/>
              </a:spcBef>
              <a:spcAft>
                <a:spcPts val="0"/>
              </a:spcAft>
              <a:buSzPts val="440"/>
              <a:buNone/>
            </a:pPr>
            <a:r>
              <a:rPr lang="en" sz="1306">
                <a:solidFill>
                  <a:srgbClr val="222222"/>
                </a:solidFill>
              </a:rPr>
              <a:t>aria, antr', ond', arm',</a:t>
            </a:r>
            <a:endParaRPr sz="1306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  <a:buSzPts val="440"/>
              <a:buNone/>
            </a:pPr>
            <a:r>
              <a:rPr lang="en" sz="1306">
                <a:solidFill>
                  <a:srgbClr val="222222"/>
                </a:solidFill>
              </a:rPr>
              <a:t>arch', omb', aura.</a:t>
            </a:r>
            <a:endParaRPr sz="520"/>
          </a:p>
        </p:txBody>
      </p:sp>
      <p:pic>
        <p:nvPicPr>
          <p:cNvPr id="115" name="Google Shape;115;p17" title="G. P. da Palestrina - I VAGHI FIORI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2100" y="3217925"/>
            <a:ext cx="2313550" cy="17351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7"/>
          <p:cNvSpPr txBox="1"/>
          <p:nvPr>
            <p:ph idx="1" type="body"/>
          </p:nvPr>
        </p:nvSpPr>
        <p:spPr>
          <a:xfrm>
            <a:off x="3652100" y="1152475"/>
            <a:ext cx="3832500" cy="31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222222"/>
                </a:solidFill>
              </a:rPr>
              <a:t>The gracious </a:t>
            </a:r>
            <a:r>
              <a:rPr b="1" lang="en" sz="1150">
                <a:solidFill>
                  <a:srgbClr val="222222"/>
                </a:solidFill>
              </a:rPr>
              <a:t>flowers</a:t>
            </a:r>
            <a:r>
              <a:rPr lang="en" sz="1150">
                <a:solidFill>
                  <a:srgbClr val="222222"/>
                </a:solidFill>
              </a:rPr>
              <a:t> and the loving </a:t>
            </a:r>
            <a:r>
              <a:rPr b="1" lang="en" sz="1150">
                <a:solidFill>
                  <a:srgbClr val="222222"/>
                </a:solidFill>
              </a:rPr>
              <a:t>foliage</a:t>
            </a:r>
            <a:endParaRPr b="1" sz="1150"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222222"/>
                </a:solidFill>
              </a:rPr>
              <a:t>And the </a:t>
            </a:r>
            <a:r>
              <a:rPr b="1" lang="en" sz="1150">
                <a:solidFill>
                  <a:srgbClr val="222222"/>
                </a:solidFill>
              </a:rPr>
              <a:t>grass</a:t>
            </a:r>
            <a:r>
              <a:rPr lang="en" sz="1150">
                <a:solidFill>
                  <a:srgbClr val="222222"/>
                </a:solidFill>
              </a:rPr>
              <a:t> and the </a:t>
            </a:r>
            <a:r>
              <a:rPr b="1" lang="en" sz="1150">
                <a:solidFill>
                  <a:srgbClr val="222222"/>
                </a:solidFill>
              </a:rPr>
              <a:t>air</a:t>
            </a:r>
            <a:r>
              <a:rPr lang="en" sz="1150">
                <a:solidFill>
                  <a:srgbClr val="222222"/>
                </a:solidFill>
              </a:rPr>
              <a:t> give pleasure.</a:t>
            </a:r>
            <a:endParaRPr sz="1150"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222222"/>
                </a:solidFill>
              </a:rPr>
              <a:t>The </a:t>
            </a:r>
            <a:r>
              <a:rPr b="1" lang="en" sz="1150">
                <a:solidFill>
                  <a:srgbClr val="222222"/>
                </a:solidFill>
              </a:rPr>
              <a:t>caves</a:t>
            </a:r>
            <a:r>
              <a:rPr lang="en" sz="1150">
                <a:solidFill>
                  <a:srgbClr val="222222"/>
                </a:solidFill>
              </a:rPr>
              <a:t> give rest and the </a:t>
            </a:r>
            <a:r>
              <a:rPr b="1" lang="en" sz="1150">
                <a:solidFill>
                  <a:srgbClr val="222222"/>
                </a:solidFill>
              </a:rPr>
              <a:t>waves</a:t>
            </a:r>
            <a:r>
              <a:rPr lang="en" sz="1150">
                <a:solidFill>
                  <a:srgbClr val="222222"/>
                </a:solidFill>
              </a:rPr>
              <a:t> pleasure,</a:t>
            </a:r>
            <a:endParaRPr sz="1150"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222222"/>
                </a:solidFill>
              </a:rPr>
              <a:t>They take away </a:t>
            </a:r>
            <a:r>
              <a:rPr b="1" lang="en" sz="1150">
                <a:solidFill>
                  <a:srgbClr val="222222"/>
                </a:solidFill>
              </a:rPr>
              <a:t>weapons</a:t>
            </a:r>
            <a:r>
              <a:rPr lang="en" sz="1150">
                <a:solidFill>
                  <a:srgbClr val="222222"/>
                </a:solidFill>
              </a:rPr>
              <a:t>, </a:t>
            </a:r>
            <a:r>
              <a:rPr b="1" lang="en" sz="1150">
                <a:solidFill>
                  <a:srgbClr val="222222"/>
                </a:solidFill>
              </a:rPr>
              <a:t>bows</a:t>
            </a:r>
            <a:r>
              <a:rPr lang="en" sz="1150">
                <a:solidFill>
                  <a:srgbClr val="222222"/>
                </a:solidFill>
              </a:rPr>
              <a:t> and every harsh anguish.</a:t>
            </a:r>
            <a:endParaRPr sz="1150"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222222"/>
                </a:solidFill>
              </a:rPr>
              <a:t>The soft </a:t>
            </a:r>
            <a:r>
              <a:rPr b="1" lang="en" sz="1150">
                <a:solidFill>
                  <a:srgbClr val="222222"/>
                </a:solidFill>
              </a:rPr>
              <a:t>shadow</a:t>
            </a:r>
            <a:r>
              <a:rPr lang="en" sz="1150">
                <a:solidFill>
                  <a:srgbClr val="222222"/>
                </a:solidFill>
              </a:rPr>
              <a:t> infuses sweetness to the heart;</a:t>
            </a:r>
            <a:endParaRPr sz="1150"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222222"/>
                </a:solidFill>
              </a:rPr>
              <a:t>The </a:t>
            </a:r>
            <a:r>
              <a:rPr b="1" lang="en" sz="1150">
                <a:solidFill>
                  <a:srgbClr val="222222"/>
                </a:solidFill>
              </a:rPr>
              <a:t>breeze</a:t>
            </a:r>
            <a:r>
              <a:rPr lang="en" sz="1150">
                <a:solidFill>
                  <a:srgbClr val="222222"/>
                </a:solidFill>
              </a:rPr>
              <a:t> let bitter anxiety fleet.</a:t>
            </a:r>
            <a:endParaRPr sz="1150"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222222"/>
                </a:solidFill>
              </a:rPr>
              <a:t>Poor me!</a:t>
            </a:r>
            <a:endParaRPr sz="1150"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222222"/>
                </a:solidFill>
              </a:rPr>
              <a:t>Because my life doesn't get strength</a:t>
            </a:r>
            <a:endParaRPr sz="1150"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222222"/>
                </a:solidFill>
              </a:rPr>
              <a:t>From flowers, foliage, grass, </a:t>
            </a:r>
            <a:endParaRPr sz="1150"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222222"/>
                </a:solidFill>
              </a:rPr>
              <a:t>Air, caves, waves, weapons, </a:t>
            </a:r>
            <a:endParaRPr sz="1150"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500"/>
              </a:spcAft>
              <a:buNone/>
            </a:pPr>
            <a:r>
              <a:rPr lang="en" sz="1150">
                <a:solidFill>
                  <a:srgbClr val="222222"/>
                </a:solidFill>
              </a:rPr>
              <a:t>Bows, shadows, breeze.</a:t>
            </a:r>
            <a:endParaRPr sz="19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3" name="Google Shape;12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807" y="68875"/>
            <a:ext cx="412603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050" y="68875"/>
            <a:ext cx="4171550" cy="50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12025" y="68875"/>
            <a:ext cx="4126050" cy="50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8" title="G. P. da Palestrina - I VAGHI FIORI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76675" y="4138200"/>
            <a:ext cx="994700" cy="74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2" name="Google Shape;13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4700" y="168699"/>
            <a:ext cx="3824251" cy="4837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2400" y="15500"/>
            <a:ext cx="4043524" cy="5030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9" title="G. P. da Palestrina - I VAGHI FIORI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10025" y="4220850"/>
            <a:ext cx="994675" cy="74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2F3">
            <a:alpha val="31279"/>
          </a:srgbClr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/>
          <p:nvPr>
            <p:ph type="title"/>
          </p:nvPr>
        </p:nvSpPr>
        <p:spPr>
          <a:xfrm>
            <a:off x="125775" y="136575"/>
            <a:ext cx="4232700" cy="476400"/>
          </a:xfrm>
          <a:prstGeom prst="rect">
            <a:avLst/>
          </a:prstGeom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49009"/>
              <a:buNone/>
            </a:pPr>
            <a:r>
              <a:rPr lang="en" sz="2020"/>
              <a:t>Le Campane. L’Italia è un campanile!</a:t>
            </a:r>
            <a:endParaRPr sz="2020"/>
          </a:p>
        </p:txBody>
      </p:sp>
      <p:sp>
        <p:nvSpPr>
          <p:cNvPr id="140" name="Google Shape;140;p20"/>
          <p:cNvSpPr txBox="1"/>
          <p:nvPr>
            <p:ph idx="1" type="body"/>
          </p:nvPr>
        </p:nvSpPr>
        <p:spPr>
          <a:xfrm>
            <a:off x="125775" y="760000"/>
            <a:ext cx="4260300" cy="2834400"/>
          </a:xfrm>
          <a:prstGeom prst="rect">
            <a:avLst/>
          </a:prstGeom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Uno dei simboli piú importanti della cultura, dell’arte e della storia italiane è il campanile.</a:t>
            </a:r>
            <a:endParaRPr sz="13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/>
              <a:t>Il campanile è il simbolo di una comunitá. </a:t>
            </a:r>
            <a:endParaRPr sz="13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/>
              <a:t>Il campanile rappresenta l’identitá culturale, artistica, e storica di ogni piccolo borgo o di una cittá.</a:t>
            </a:r>
            <a:endParaRPr sz="13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/>
              <a:t>Il “</a:t>
            </a:r>
            <a:r>
              <a:rPr b="1" lang="en" sz="1300"/>
              <a:t>campanilismo</a:t>
            </a:r>
            <a:r>
              <a:rPr lang="en" sz="1300"/>
              <a:t>” è proprio questo senso di forte </a:t>
            </a:r>
            <a:r>
              <a:rPr lang="en" sz="1300"/>
              <a:t>identitá culturale che il campanile rappresenta.</a:t>
            </a:r>
            <a:endParaRPr sz="13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/>
              <a:t>Gli italiani preferiscono dire “sono romano”, “sono pisano”, o “sono perugino” piuttosto che “sono italiano”. </a:t>
            </a:r>
            <a:endParaRPr sz="1600"/>
          </a:p>
        </p:txBody>
      </p:sp>
      <p:pic>
        <p:nvPicPr>
          <p:cNvPr descr="Correggio (RE) Torre civica e Basilica di San Quirino&#10;7 campane tutte a slancio manuale con ceppi e telaio in legno &#10;&#10;Campanone civico: Pietro Bosi di Parma nel 1709&#10;Le 5 campane più grosse di proprietà della Basilica: Daciano Colbachini di Padova nel 1949&#10;La 6° campana di proprietà della Basilica (detta anche Fernanda): Paolo Capanni 2012" id="141" name="Google Shape;141;p20" title="Campane di San Quirino Correggio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3925" y="136575"/>
            <a:ext cx="4572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0"/>
          <p:cNvSpPr txBox="1"/>
          <p:nvPr/>
        </p:nvSpPr>
        <p:spPr>
          <a:xfrm>
            <a:off x="7278000" y="3594250"/>
            <a:ext cx="1790400" cy="292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Campane di San Quirino Correggio (RE)</a:t>
            </a:r>
            <a:endParaRPr sz="700"/>
          </a:p>
        </p:txBody>
      </p:sp>
      <p:sp>
        <p:nvSpPr>
          <p:cNvPr id="143" name="Google Shape;143;p20"/>
          <p:cNvSpPr txBox="1"/>
          <p:nvPr/>
        </p:nvSpPr>
        <p:spPr>
          <a:xfrm>
            <a:off x="125775" y="3698450"/>
            <a:ext cx="4336200" cy="7389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Qual’è il tuo </a:t>
            </a:r>
            <a:r>
              <a:rPr lang="en" sz="1200">
                <a:solidFill>
                  <a:schemeClr val="dk1"/>
                </a:solidFill>
              </a:rPr>
              <a:t>piú importante </a:t>
            </a:r>
            <a:r>
              <a:rPr lang="en" sz="1200">
                <a:solidFill>
                  <a:schemeClr val="dk1"/>
                </a:solidFill>
              </a:rPr>
              <a:t>simbolo culturale?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Il mio simbolo culturale piú importante è___________ perché ____________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44" name="Google Shape;144;p20"/>
          <p:cNvSpPr txBox="1"/>
          <p:nvPr/>
        </p:nvSpPr>
        <p:spPr>
          <a:xfrm>
            <a:off x="4671825" y="4182725"/>
            <a:ext cx="4336200" cy="7389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Il mio simbolo culturale piú importante è il campanile di S.Enea  perché mi ricorda il paese dove sono nata, i festival della mia terra, il cibo e la gente della mia gioventú.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1"/>
          <p:cNvSpPr txBox="1"/>
          <p:nvPr>
            <p:ph type="title"/>
          </p:nvPr>
        </p:nvSpPr>
        <p:spPr>
          <a:xfrm>
            <a:off x="112000" y="135175"/>
            <a:ext cx="2931300" cy="828900"/>
          </a:xfrm>
          <a:prstGeom prst="rect">
            <a:avLst/>
          </a:prstGeom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46698"/>
              <a:buNone/>
            </a:pPr>
            <a:r>
              <a:rPr lang="en" sz="2120"/>
              <a:t>Festival dei Due Mondi giugno-luglio Spoleto</a:t>
            </a:r>
            <a:endParaRPr sz="2120"/>
          </a:p>
        </p:txBody>
      </p:sp>
      <p:sp>
        <p:nvSpPr>
          <p:cNvPr id="150" name="Google Shape;150;p21"/>
          <p:cNvSpPr txBox="1"/>
          <p:nvPr>
            <p:ph idx="1" type="body"/>
          </p:nvPr>
        </p:nvSpPr>
        <p:spPr>
          <a:xfrm>
            <a:off x="159300" y="1000075"/>
            <a:ext cx="3973500" cy="226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Il Festival dei Due Mondi si chiama cosí perché il fondatore e compositore, Gian Carlo Menotti, voleva unire due culture e due mondi artistici molto diversi: il mondo italiano e quello americano.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/>
              <a:t> È un festival della musica, della danza, del teatro, del cinema, e delle arti figurative. 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200"/>
              <a:t>Il palcoscenico è tutta la cittá di Spoleto con la Piazza del Duomo, le sue chiese, le sue piazzette, e la Rocca.</a:t>
            </a:r>
            <a:endParaRPr sz="1200"/>
          </a:p>
        </p:txBody>
      </p:sp>
      <p:pic>
        <p:nvPicPr>
          <p:cNvPr id="151" name="Google Shape;151;p21" title="Festival dei Due Mondi 2008-2020 | Gli spettacoli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0000" y="1577900"/>
            <a:ext cx="4572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9938" y="3289738"/>
            <a:ext cx="254317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54484" y="91475"/>
            <a:ext cx="2477391" cy="148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53925" y="91472"/>
            <a:ext cx="2244300" cy="115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29200" y="3099128"/>
            <a:ext cx="1393600" cy="1990848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1"/>
          <p:cNvSpPr txBox="1"/>
          <p:nvPr/>
        </p:nvSpPr>
        <p:spPr>
          <a:xfrm>
            <a:off x="3108763" y="135175"/>
            <a:ext cx="1079700" cy="923400"/>
          </a:xfrm>
          <a:prstGeom prst="rect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60 spettacoli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500 artisti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13 paesi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17 giorni</a:t>
            </a:r>
            <a:endParaRPr sz="12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